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94" r:id="rId1"/>
  </p:sldMasterIdLst>
  <p:notesMasterIdLst>
    <p:notesMasterId r:id="rId38"/>
  </p:notesMasterIdLst>
  <p:sldIdLst>
    <p:sldId id="256" r:id="rId2"/>
    <p:sldId id="272" r:id="rId3"/>
    <p:sldId id="273" r:id="rId4"/>
    <p:sldId id="259" r:id="rId5"/>
    <p:sldId id="260" r:id="rId6"/>
    <p:sldId id="265" r:id="rId7"/>
    <p:sldId id="258" r:id="rId8"/>
    <p:sldId id="262" r:id="rId9"/>
    <p:sldId id="261" r:id="rId10"/>
    <p:sldId id="269" r:id="rId11"/>
    <p:sldId id="274" r:id="rId12"/>
    <p:sldId id="277" r:id="rId13"/>
    <p:sldId id="282" r:id="rId14"/>
    <p:sldId id="281" r:id="rId15"/>
    <p:sldId id="280" r:id="rId16"/>
    <p:sldId id="278" r:id="rId17"/>
    <p:sldId id="279" r:id="rId18"/>
    <p:sldId id="275" r:id="rId19"/>
    <p:sldId id="266" r:id="rId20"/>
    <p:sldId id="267" r:id="rId21"/>
    <p:sldId id="268" r:id="rId22"/>
    <p:sldId id="271" r:id="rId23"/>
    <p:sldId id="276" r:id="rId24"/>
    <p:sldId id="288" r:id="rId25"/>
    <p:sldId id="289" r:id="rId26"/>
    <p:sldId id="292" r:id="rId27"/>
    <p:sldId id="293" r:id="rId28"/>
    <p:sldId id="301" r:id="rId29"/>
    <p:sldId id="295" r:id="rId30"/>
    <p:sldId id="299" r:id="rId31"/>
    <p:sldId id="294" r:id="rId32"/>
    <p:sldId id="296" r:id="rId33"/>
    <p:sldId id="298" r:id="rId34"/>
    <p:sldId id="300" r:id="rId35"/>
    <p:sldId id="302" r:id="rId36"/>
    <p:sldId id="30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want, Shailesh" initials="SS" lastIdx="2" clrIdx="0">
    <p:extLst>
      <p:ext uri="{19B8F6BF-5375-455C-9EA6-DF929625EA0E}">
        <p15:presenceInfo xmlns:p15="http://schemas.microsoft.com/office/powerpoint/2012/main" userId="S::ssawant@corp.intuit.net::b1d7df64-d449-4d72-9adf-1c3db6225d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6463"/>
  </p:normalViewPr>
  <p:slideViewPr>
    <p:cSldViewPr snapToGrid="0" snapToObjects="1">
      <p:cViewPr varScale="1">
        <p:scale>
          <a:sx n="109" d="100"/>
          <a:sy n="109" d="100"/>
        </p:scale>
        <p:origin x="216" y="200"/>
      </p:cViewPr>
      <p:guideLst/>
    </p:cSldViewPr>
  </p:slideViewPr>
  <p:outlineViewPr>
    <p:cViewPr>
      <p:scale>
        <a:sx n="33" d="100"/>
        <a:sy n="33" d="100"/>
      </p:scale>
      <p:origin x="0" y="-1872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2F84E-9DA4-A04B-8118-A357613EBE7B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CA36D-8B80-324F-B1BA-A49DD72AE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39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60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63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25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81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24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077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73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22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73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97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56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28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25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29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00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07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115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57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8915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32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990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9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909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8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204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074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616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851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349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61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3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51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08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10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68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CA36D-8B80-324F-B1BA-A49DD72AE7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00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6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35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79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7021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6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17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09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36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71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23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79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68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3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6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8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90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2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2AF346E-DC29-3F47-9474-F6A9F680E654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C4894-6038-D74C-AD99-99D97A93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784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5" r:id="rId1"/>
    <p:sldLayoutId id="2147484296" r:id="rId2"/>
    <p:sldLayoutId id="2147484297" r:id="rId3"/>
    <p:sldLayoutId id="2147484298" r:id="rId4"/>
    <p:sldLayoutId id="2147484299" r:id="rId5"/>
    <p:sldLayoutId id="2147484300" r:id="rId6"/>
    <p:sldLayoutId id="2147484301" r:id="rId7"/>
    <p:sldLayoutId id="2147484302" r:id="rId8"/>
    <p:sldLayoutId id="2147484303" r:id="rId9"/>
    <p:sldLayoutId id="2147484304" r:id="rId10"/>
    <p:sldLayoutId id="2147484305" r:id="rId11"/>
    <p:sldLayoutId id="2147484306" r:id="rId12"/>
    <p:sldLayoutId id="2147484307" r:id="rId13"/>
    <p:sldLayoutId id="2147484308" r:id="rId14"/>
    <p:sldLayoutId id="2147484309" r:id="rId15"/>
    <p:sldLayoutId id="2147484310" r:id="rId16"/>
    <p:sldLayoutId id="214748431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C4BBF3-75EC-1A47-BBDF-CA19C6FF59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91" r="-1" b="38156"/>
          <a:stretch/>
        </p:blipFill>
        <p:spPr>
          <a:xfrm>
            <a:off x="-85344" y="0"/>
            <a:ext cx="12277344" cy="7150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E09A66-9185-3249-BA04-D055FEBC8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8620" y="3231931"/>
            <a:ext cx="4574929" cy="1834056"/>
          </a:xfrm>
        </p:spPr>
        <p:txBody>
          <a:bodyPr>
            <a:normAutofit/>
          </a:bodyPr>
          <a:lstStyle/>
          <a:p>
            <a:pPr algn="ctr"/>
            <a:r>
              <a:rPr lang="en-US" sz="4400" b="1" i="1" dirty="0">
                <a:solidFill>
                  <a:schemeClr val="tx1"/>
                </a:solidFill>
                <a:latin typeface="Athelas" panose="02000503000000020003" pitchFamily="2" charset="77"/>
                <a:cs typeface="Angsana New" panose="02020603050405020304" pitchFamily="18" charset="-34"/>
              </a:rPr>
              <a:t>Grocery Sales Market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19C995-9193-1B48-8256-23094FE1E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Ingredients for life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994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A6431-AEF4-E347-BF9B-05A77C43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F35AE-BF0C-0847-81E1-15AD10228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" y="2270168"/>
            <a:ext cx="5777316" cy="704680"/>
          </a:xfrm>
        </p:spPr>
        <p:txBody>
          <a:bodyPr/>
          <a:lstStyle/>
          <a:p>
            <a:pPr algn="ctr"/>
            <a:r>
              <a:rPr lang="en-US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Allergic Products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570A08-85F0-5849-8941-57D8CF8933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0" y="2974848"/>
            <a:ext cx="5796366" cy="388315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A0927-DB0D-1742-A5EC-BBD8469433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1349" y="2270168"/>
            <a:ext cx="6240651" cy="704680"/>
          </a:xfrm>
        </p:spPr>
        <p:txBody>
          <a:bodyPr/>
          <a:lstStyle/>
          <a:p>
            <a:pPr algn="ctr"/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Non-Allergic Products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4CCBE4E-2F5F-AD46-B853-85FBA4D23DD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951349" y="2974846"/>
            <a:ext cx="6240651" cy="3883151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6B2216-4105-3840-B115-7C107A27E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" y="0"/>
            <a:ext cx="12172950" cy="24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8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00484-CCEB-554B-9779-5A302AD21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15" y="1828800"/>
            <a:ext cx="9404723" cy="646176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Products and Sales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A07EE-0B50-3B43-A46D-C971F8731494}"/>
              </a:ext>
            </a:extLst>
          </p:cNvPr>
          <p:cNvSpPr txBox="1"/>
          <p:nvPr/>
        </p:nvSpPr>
        <p:spPr>
          <a:xfrm>
            <a:off x="1097215" y="2828544"/>
            <a:ext cx="9668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identify total sales revenue per product in grocery sales market.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A scatter plot showing the distribution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Bar graph showing lowest to highest product sales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Which is most popular product based on sales?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What is the lowest priced product?</a:t>
            </a:r>
          </a:p>
        </p:txBody>
      </p:sp>
    </p:spTree>
    <p:extLst>
      <p:ext uri="{BB962C8B-B14F-4D97-AF65-F5344CB8AC3E}">
        <p14:creationId xmlns:p14="http://schemas.microsoft.com/office/powerpoint/2010/main" val="3458988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0F7302AF-86B9-441B-8D24-AC382E2A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9A2A6C2-D371-4C6B-B50F-CC71C6D01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5F07A6A6-E44B-411E-AA18-65E481136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8CC3468F-5EED-42B0-8507-F30360E1D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91711EE-029D-453C-9AE9-E87829F1D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5D5A8E14-301B-40C0-A174-D2232EF9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56F0E0-59F3-8846-9DBE-EF981E62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2" y="1447800"/>
            <a:ext cx="3598431" cy="30969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u="sng" dirty="0"/>
              <a:t>Products and Sales </a:t>
            </a:r>
            <a:br>
              <a:rPr lang="en-US" sz="5400" u="sng" dirty="0"/>
            </a:br>
            <a:r>
              <a:rPr lang="en-US" sz="5400" u="sng" dirty="0"/>
              <a:t>Combined</a:t>
            </a:r>
            <a:endParaRPr lang="en-US" sz="5400" dirty="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9484639B-D130-4FDF-9889-EA88D8CC9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475977" y="-475977"/>
            <a:ext cx="6858000" cy="7809953"/>
          </a:xfrm>
          <a:custGeom>
            <a:avLst/>
            <a:gdLst>
              <a:gd name="connsiteX0" fmla="*/ 6858000 w 6858000"/>
              <a:gd name="connsiteY0" fmla="*/ 1344715 h 7809953"/>
              <a:gd name="connsiteX1" fmla="*/ 6858000 w 6858000"/>
              <a:gd name="connsiteY1" fmla="*/ 1177 h 7809953"/>
              <a:gd name="connsiteX2" fmla="*/ 6702323 w 6858000"/>
              <a:gd name="connsiteY2" fmla="*/ 26222 h 7809953"/>
              <a:gd name="connsiteX3" fmla="*/ 6547332 w 6858000"/>
              <a:gd name="connsiteY3" fmla="*/ 50091 h 7809953"/>
              <a:gd name="connsiteX4" fmla="*/ 6391656 w 6858000"/>
              <a:gd name="connsiteY4" fmla="*/ 73455 h 7809953"/>
              <a:gd name="connsiteX5" fmla="*/ 6235293 w 6858000"/>
              <a:gd name="connsiteY5" fmla="*/ 93458 h 7809953"/>
              <a:gd name="connsiteX6" fmla="*/ 6079617 w 6858000"/>
              <a:gd name="connsiteY6" fmla="*/ 113629 h 7809953"/>
              <a:gd name="connsiteX7" fmla="*/ 5923254 w 6858000"/>
              <a:gd name="connsiteY7" fmla="*/ 132455 h 7809953"/>
              <a:gd name="connsiteX8" fmla="*/ 5768949 w 6858000"/>
              <a:gd name="connsiteY8" fmla="*/ 148591 h 7809953"/>
              <a:gd name="connsiteX9" fmla="*/ 5612587 w 6858000"/>
              <a:gd name="connsiteY9" fmla="*/ 163887 h 7809953"/>
              <a:gd name="connsiteX10" fmla="*/ 5456910 w 6858000"/>
              <a:gd name="connsiteY10" fmla="*/ 177839 h 7809953"/>
              <a:gd name="connsiteX11" fmla="*/ 5303977 w 6858000"/>
              <a:gd name="connsiteY11" fmla="*/ 189941 h 7809953"/>
              <a:gd name="connsiteX12" fmla="*/ 5148986 w 6858000"/>
              <a:gd name="connsiteY12" fmla="*/ 202044 h 7809953"/>
              <a:gd name="connsiteX13" fmla="*/ 4996053 w 6858000"/>
              <a:gd name="connsiteY13" fmla="*/ 212129 h 7809953"/>
              <a:gd name="connsiteX14" fmla="*/ 4843119 w 6858000"/>
              <a:gd name="connsiteY14" fmla="*/ 220029 h 7809953"/>
              <a:gd name="connsiteX15" fmla="*/ 4690872 w 6858000"/>
              <a:gd name="connsiteY15" fmla="*/ 228266 h 7809953"/>
              <a:gd name="connsiteX16" fmla="*/ 4539996 w 6858000"/>
              <a:gd name="connsiteY16" fmla="*/ 235157 h 7809953"/>
              <a:gd name="connsiteX17" fmla="*/ 4390491 w 6858000"/>
              <a:gd name="connsiteY17" fmla="*/ 240032 h 7809953"/>
              <a:gd name="connsiteX18" fmla="*/ 4240987 w 6858000"/>
              <a:gd name="connsiteY18" fmla="*/ 244234 h 7809953"/>
              <a:gd name="connsiteX19" fmla="*/ 4092855 w 6858000"/>
              <a:gd name="connsiteY19" fmla="*/ 248268 h 7809953"/>
              <a:gd name="connsiteX20" fmla="*/ 3946779 w 6858000"/>
              <a:gd name="connsiteY20" fmla="*/ 250117 h 7809953"/>
              <a:gd name="connsiteX21" fmla="*/ 3800704 w 6858000"/>
              <a:gd name="connsiteY21" fmla="*/ 252134 h 7809953"/>
              <a:gd name="connsiteX22" fmla="*/ 3656685 w 6858000"/>
              <a:gd name="connsiteY22" fmla="*/ 253143 h 7809953"/>
              <a:gd name="connsiteX23" fmla="*/ 3514039 w 6858000"/>
              <a:gd name="connsiteY23" fmla="*/ 252134 h 7809953"/>
              <a:gd name="connsiteX24" fmla="*/ 3372765 w 6858000"/>
              <a:gd name="connsiteY24" fmla="*/ 252134 h 7809953"/>
              <a:gd name="connsiteX25" fmla="*/ 3232861 w 6858000"/>
              <a:gd name="connsiteY25" fmla="*/ 250117 h 7809953"/>
              <a:gd name="connsiteX26" fmla="*/ 3095701 w 6858000"/>
              <a:gd name="connsiteY26" fmla="*/ 247092 h 7809953"/>
              <a:gd name="connsiteX27" fmla="*/ 2959913 w 6858000"/>
              <a:gd name="connsiteY27" fmla="*/ 244234 h 7809953"/>
              <a:gd name="connsiteX28" fmla="*/ 2826868 w 6858000"/>
              <a:gd name="connsiteY28" fmla="*/ 241040 h 7809953"/>
              <a:gd name="connsiteX29" fmla="*/ 2694508 w 6858000"/>
              <a:gd name="connsiteY29" fmla="*/ 236166 h 7809953"/>
              <a:gd name="connsiteX30" fmla="*/ 2564207 w 6858000"/>
              <a:gd name="connsiteY30" fmla="*/ 230955 h 7809953"/>
              <a:gd name="connsiteX31" fmla="*/ 2436648 w 6858000"/>
              <a:gd name="connsiteY31" fmla="*/ 226249 h 7809953"/>
              <a:gd name="connsiteX32" fmla="*/ 2187702 w 6858000"/>
              <a:gd name="connsiteY32" fmla="*/ 212969 h 7809953"/>
              <a:gd name="connsiteX33" fmla="*/ 1949044 w 6858000"/>
              <a:gd name="connsiteY33" fmla="*/ 198850 h 7809953"/>
              <a:gd name="connsiteX34" fmla="*/ 1719987 w 6858000"/>
              <a:gd name="connsiteY34" fmla="*/ 184058 h 7809953"/>
              <a:gd name="connsiteX35" fmla="*/ 1503274 w 6858000"/>
              <a:gd name="connsiteY35" fmla="*/ 167753 h 7809953"/>
              <a:gd name="connsiteX36" fmla="*/ 1296162 w 6858000"/>
              <a:gd name="connsiteY36" fmla="*/ 150776 h 7809953"/>
              <a:gd name="connsiteX37" fmla="*/ 1104138 w 6858000"/>
              <a:gd name="connsiteY37" fmla="*/ 132455 h 7809953"/>
              <a:gd name="connsiteX38" fmla="*/ 923773 w 6858000"/>
              <a:gd name="connsiteY38" fmla="*/ 114469 h 7809953"/>
              <a:gd name="connsiteX39" fmla="*/ 757809 w 6858000"/>
              <a:gd name="connsiteY39" fmla="*/ 96484 h 7809953"/>
              <a:gd name="connsiteX40" fmla="*/ 605562 w 6858000"/>
              <a:gd name="connsiteY40" fmla="*/ 79507 h 7809953"/>
              <a:gd name="connsiteX41" fmla="*/ 470459 w 6858000"/>
              <a:gd name="connsiteY41" fmla="*/ 63370 h 7809953"/>
              <a:gd name="connsiteX42" fmla="*/ 348387 w 6858000"/>
              <a:gd name="connsiteY42" fmla="*/ 48074 h 7809953"/>
              <a:gd name="connsiteX43" fmla="*/ 245517 w 6858000"/>
              <a:gd name="connsiteY43" fmla="*/ 35299 h 7809953"/>
              <a:gd name="connsiteX44" fmla="*/ 159106 w 6858000"/>
              <a:gd name="connsiteY44" fmla="*/ 23197 h 7809953"/>
              <a:gd name="connsiteX45" fmla="*/ 40462 w 6858000"/>
              <a:gd name="connsiteY45" fmla="*/ 5883 h 7809953"/>
              <a:gd name="connsiteX46" fmla="*/ 0 w 6858000"/>
              <a:gd name="connsiteY46" fmla="*/ 0 h 7809953"/>
              <a:gd name="connsiteX47" fmla="*/ 0 w 6858000"/>
              <a:gd name="connsiteY47" fmla="*/ 652830 h 7809953"/>
              <a:gd name="connsiteX48" fmla="*/ 0 w 6858000"/>
              <a:gd name="connsiteY48" fmla="*/ 652830 h 7809953"/>
              <a:gd name="connsiteX49" fmla="*/ 0 w 6858000"/>
              <a:gd name="connsiteY49" fmla="*/ 7809953 h 7809953"/>
              <a:gd name="connsiteX50" fmla="*/ 6857999 w 6858000"/>
              <a:gd name="connsiteY50" fmla="*/ 7809953 h 7809953"/>
              <a:gd name="connsiteX51" fmla="*/ 6857999 w 6858000"/>
              <a:gd name="connsiteY51" fmla="*/ 1344715 h 780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0" h="7809953">
                <a:moveTo>
                  <a:pt x="6858000" y="1344715"/>
                </a:moveTo>
                <a:lnTo>
                  <a:pt x="6858000" y="1177"/>
                </a:lnTo>
                <a:lnTo>
                  <a:pt x="6702323" y="26222"/>
                </a:lnTo>
                <a:lnTo>
                  <a:pt x="6547332" y="50091"/>
                </a:lnTo>
                <a:lnTo>
                  <a:pt x="6391656" y="73455"/>
                </a:lnTo>
                <a:lnTo>
                  <a:pt x="6235293" y="93458"/>
                </a:lnTo>
                <a:lnTo>
                  <a:pt x="6079617" y="113629"/>
                </a:lnTo>
                <a:lnTo>
                  <a:pt x="5923254" y="132455"/>
                </a:lnTo>
                <a:lnTo>
                  <a:pt x="5768949" y="148591"/>
                </a:lnTo>
                <a:lnTo>
                  <a:pt x="5612587" y="163887"/>
                </a:lnTo>
                <a:lnTo>
                  <a:pt x="5456910" y="177839"/>
                </a:lnTo>
                <a:lnTo>
                  <a:pt x="5303977" y="189941"/>
                </a:lnTo>
                <a:lnTo>
                  <a:pt x="5148986" y="202044"/>
                </a:lnTo>
                <a:lnTo>
                  <a:pt x="4996053" y="212129"/>
                </a:lnTo>
                <a:lnTo>
                  <a:pt x="4843119" y="220029"/>
                </a:lnTo>
                <a:lnTo>
                  <a:pt x="4690872" y="228266"/>
                </a:lnTo>
                <a:lnTo>
                  <a:pt x="4539996" y="235157"/>
                </a:lnTo>
                <a:lnTo>
                  <a:pt x="4390491" y="240032"/>
                </a:lnTo>
                <a:lnTo>
                  <a:pt x="4240987" y="244234"/>
                </a:lnTo>
                <a:lnTo>
                  <a:pt x="4092855" y="248268"/>
                </a:lnTo>
                <a:lnTo>
                  <a:pt x="3946779" y="250117"/>
                </a:lnTo>
                <a:lnTo>
                  <a:pt x="3800704" y="252134"/>
                </a:lnTo>
                <a:lnTo>
                  <a:pt x="3656685" y="253143"/>
                </a:lnTo>
                <a:lnTo>
                  <a:pt x="3514039" y="252134"/>
                </a:lnTo>
                <a:lnTo>
                  <a:pt x="3372765" y="252134"/>
                </a:lnTo>
                <a:lnTo>
                  <a:pt x="3232861" y="250117"/>
                </a:lnTo>
                <a:lnTo>
                  <a:pt x="3095701" y="247092"/>
                </a:lnTo>
                <a:lnTo>
                  <a:pt x="2959913" y="244234"/>
                </a:lnTo>
                <a:lnTo>
                  <a:pt x="2826868" y="241040"/>
                </a:lnTo>
                <a:lnTo>
                  <a:pt x="2694508" y="236166"/>
                </a:lnTo>
                <a:lnTo>
                  <a:pt x="2564207" y="230955"/>
                </a:lnTo>
                <a:lnTo>
                  <a:pt x="2436648" y="226249"/>
                </a:lnTo>
                <a:lnTo>
                  <a:pt x="2187702" y="212969"/>
                </a:lnTo>
                <a:lnTo>
                  <a:pt x="1949044" y="198850"/>
                </a:lnTo>
                <a:lnTo>
                  <a:pt x="1719987" y="184058"/>
                </a:lnTo>
                <a:lnTo>
                  <a:pt x="1503274" y="167753"/>
                </a:lnTo>
                <a:lnTo>
                  <a:pt x="1296162" y="150776"/>
                </a:lnTo>
                <a:lnTo>
                  <a:pt x="1104138" y="132455"/>
                </a:lnTo>
                <a:lnTo>
                  <a:pt x="923773" y="114469"/>
                </a:lnTo>
                <a:lnTo>
                  <a:pt x="757809" y="96484"/>
                </a:lnTo>
                <a:lnTo>
                  <a:pt x="605562" y="79507"/>
                </a:lnTo>
                <a:lnTo>
                  <a:pt x="470459" y="63370"/>
                </a:lnTo>
                <a:lnTo>
                  <a:pt x="348387" y="48074"/>
                </a:lnTo>
                <a:lnTo>
                  <a:pt x="245517" y="35299"/>
                </a:lnTo>
                <a:lnTo>
                  <a:pt x="159106" y="23197"/>
                </a:lnTo>
                <a:lnTo>
                  <a:pt x="40462" y="5883"/>
                </a:lnTo>
                <a:lnTo>
                  <a:pt x="0" y="0"/>
                </a:lnTo>
                <a:lnTo>
                  <a:pt x="0" y="652830"/>
                </a:lnTo>
                <a:lnTo>
                  <a:pt x="0" y="652830"/>
                </a:lnTo>
                <a:lnTo>
                  <a:pt x="0" y="7809953"/>
                </a:lnTo>
                <a:lnTo>
                  <a:pt x="6857999" y="7809953"/>
                </a:lnTo>
                <a:lnTo>
                  <a:pt x="6857999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8D92D-E3B1-5F42-9B0B-6342F2DFBD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388" y="3411949"/>
            <a:ext cx="6533623" cy="2365452"/>
          </a:xfrm>
          <a:prstGeom prst="rect">
            <a:avLst/>
          </a:prstGeom>
          <a:effectLst/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7C6769-AF55-F14E-81D6-2E16A53763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3595" y="1649175"/>
            <a:ext cx="3386887" cy="1353610"/>
          </a:xfrm>
          <a:prstGeom prst="rect">
            <a:avLst/>
          </a:prstGeom>
          <a:effectLst/>
        </p:spPr>
      </p:pic>
      <p:sp>
        <p:nvSpPr>
          <p:cNvPr id="87" name="Freeform 31">
            <a:extLst>
              <a:ext uri="{FF2B5EF4-FFF2-40B4-BE49-F238E27FC236}">
                <a16:creationId xmlns:a16="http://schemas.microsoft.com/office/drawing/2014/main" id="{1EBB90A2-2B0A-4F80-8F25-040334065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0052FDF3-F932-6141-AC0A-34DDF63E31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946" y="1278936"/>
            <a:ext cx="3485214" cy="135361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92308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5D7E20-F10F-A84D-BD92-4126895615B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" b="3111"/>
          <a:stretch/>
        </p:blipFill>
        <p:spPr>
          <a:xfrm>
            <a:off x="1" y="-5"/>
            <a:ext cx="12191695" cy="5020241"/>
          </a:xfrm>
          <a:custGeom>
            <a:avLst/>
            <a:gdLst>
              <a:gd name="connsiteX0" fmla="*/ 0 w 12191695"/>
              <a:gd name="connsiteY0" fmla="*/ 0 h 5020241"/>
              <a:gd name="connsiteX1" fmla="*/ 12191695 w 12191695"/>
              <a:gd name="connsiteY1" fmla="*/ 0 h 5020241"/>
              <a:gd name="connsiteX2" fmla="*/ 12191695 w 12191695"/>
              <a:gd name="connsiteY2" fmla="*/ 4057991 h 5020241"/>
              <a:gd name="connsiteX3" fmla="*/ 11914945 w 12191695"/>
              <a:gd name="connsiteY3" fmla="*/ 4110187 h 5020241"/>
              <a:gd name="connsiteX4" fmla="*/ 11639412 w 12191695"/>
              <a:gd name="connsiteY4" fmla="*/ 4159931 h 5020241"/>
              <a:gd name="connsiteX5" fmla="*/ 11362661 w 12191695"/>
              <a:gd name="connsiteY5" fmla="*/ 4208624 h 5020241"/>
              <a:gd name="connsiteX6" fmla="*/ 11084690 w 12191695"/>
              <a:gd name="connsiteY6" fmla="*/ 4250310 h 5020241"/>
              <a:gd name="connsiteX7" fmla="*/ 10807939 w 12191695"/>
              <a:gd name="connsiteY7" fmla="*/ 4292347 h 5020241"/>
              <a:gd name="connsiteX8" fmla="*/ 10529968 w 12191695"/>
              <a:gd name="connsiteY8" fmla="*/ 4331582 h 5020241"/>
              <a:gd name="connsiteX9" fmla="*/ 10255655 w 12191695"/>
              <a:gd name="connsiteY9" fmla="*/ 4365211 h 5020241"/>
              <a:gd name="connsiteX10" fmla="*/ 9977684 w 12191695"/>
              <a:gd name="connsiteY10" fmla="*/ 4397089 h 5020241"/>
              <a:gd name="connsiteX11" fmla="*/ 9700933 w 12191695"/>
              <a:gd name="connsiteY11" fmla="*/ 4426165 h 5020241"/>
              <a:gd name="connsiteX12" fmla="*/ 9429058 w 12191695"/>
              <a:gd name="connsiteY12" fmla="*/ 4451387 h 5020241"/>
              <a:gd name="connsiteX13" fmla="*/ 9153526 w 12191695"/>
              <a:gd name="connsiteY13" fmla="*/ 4476609 h 5020241"/>
              <a:gd name="connsiteX14" fmla="*/ 8881651 w 12191695"/>
              <a:gd name="connsiteY14" fmla="*/ 4497628 h 5020241"/>
              <a:gd name="connsiteX15" fmla="*/ 8609776 w 12191695"/>
              <a:gd name="connsiteY15" fmla="*/ 4514092 h 5020241"/>
              <a:gd name="connsiteX16" fmla="*/ 8339121 w 12191695"/>
              <a:gd name="connsiteY16" fmla="*/ 4531258 h 5020241"/>
              <a:gd name="connsiteX17" fmla="*/ 8070903 w 12191695"/>
              <a:gd name="connsiteY17" fmla="*/ 4545620 h 5020241"/>
              <a:gd name="connsiteX18" fmla="*/ 7805124 w 12191695"/>
              <a:gd name="connsiteY18" fmla="*/ 4555779 h 5020241"/>
              <a:gd name="connsiteX19" fmla="*/ 7539345 w 12191695"/>
              <a:gd name="connsiteY19" fmla="*/ 4564537 h 5020241"/>
              <a:gd name="connsiteX20" fmla="*/ 7276005 w 12191695"/>
              <a:gd name="connsiteY20" fmla="*/ 4572944 h 5020241"/>
              <a:gd name="connsiteX21" fmla="*/ 7016322 w 12191695"/>
              <a:gd name="connsiteY21" fmla="*/ 4576798 h 5020241"/>
              <a:gd name="connsiteX22" fmla="*/ 6756639 w 12191695"/>
              <a:gd name="connsiteY22" fmla="*/ 4581001 h 5020241"/>
              <a:gd name="connsiteX23" fmla="*/ 6500613 w 12191695"/>
              <a:gd name="connsiteY23" fmla="*/ 4583103 h 5020241"/>
              <a:gd name="connsiteX24" fmla="*/ 6247026 w 12191695"/>
              <a:gd name="connsiteY24" fmla="*/ 4581001 h 5020241"/>
              <a:gd name="connsiteX25" fmla="*/ 5995877 w 12191695"/>
              <a:gd name="connsiteY25" fmla="*/ 4581001 h 5020241"/>
              <a:gd name="connsiteX26" fmla="*/ 5747167 w 12191695"/>
              <a:gd name="connsiteY26" fmla="*/ 4576798 h 5020241"/>
              <a:gd name="connsiteX27" fmla="*/ 5503333 w 12191695"/>
              <a:gd name="connsiteY27" fmla="*/ 4570492 h 5020241"/>
              <a:gd name="connsiteX28" fmla="*/ 5261938 w 12191695"/>
              <a:gd name="connsiteY28" fmla="*/ 4564537 h 5020241"/>
              <a:gd name="connsiteX29" fmla="*/ 5025418 w 12191695"/>
              <a:gd name="connsiteY29" fmla="*/ 4557881 h 5020241"/>
              <a:gd name="connsiteX30" fmla="*/ 4790118 w 12191695"/>
              <a:gd name="connsiteY30" fmla="*/ 4547722 h 5020241"/>
              <a:gd name="connsiteX31" fmla="*/ 4558477 w 12191695"/>
              <a:gd name="connsiteY31" fmla="*/ 4536862 h 5020241"/>
              <a:gd name="connsiteX32" fmla="*/ 4331710 w 12191695"/>
              <a:gd name="connsiteY32" fmla="*/ 4527054 h 5020241"/>
              <a:gd name="connsiteX33" fmla="*/ 3889152 w 12191695"/>
              <a:gd name="connsiteY33" fmla="*/ 4499379 h 5020241"/>
              <a:gd name="connsiteX34" fmla="*/ 3464881 w 12191695"/>
              <a:gd name="connsiteY34" fmla="*/ 4469954 h 5020241"/>
              <a:gd name="connsiteX35" fmla="*/ 3057678 w 12191695"/>
              <a:gd name="connsiteY35" fmla="*/ 4439126 h 5020241"/>
              <a:gd name="connsiteX36" fmla="*/ 2672421 w 12191695"/>
              <a:gd name="connsiteY36" fmla="*/ 4405147 h 5020241"/>
              <a:gd name="connsiteX37" fmla="*/ 2304232 w 12191695"/>
              <a:gd name="connsiteY37" fmla="*/ 4369765 h 5020241"/>
              <a:gd name="connsiteX38" fmla="*/ 1962864 w 12191695"/>
              <a:gd name="connsiteY38" fmla="*/ 4331582 h 5020241"/>
              <a:gd name="connsiteX39" fmla="*/ 1642223 w 12191695"/>
              <a:gd name="connsiteY39" fmla="*/ 4294099 h 5020241"/>
              <a:gd name="connsiteX40" fmla="*/ 1347183 w 12191695"/>
              <a:gd name="connsiteY40" fmla="*/ 4256616 h 5020241"/>
              <a:gd name="connsiteX41" fmla="*/ 1076528 w 12191695"/>
              <a:gd name="connsiteY41" fmla="*/ 4221235 h 5020241"/>
              <a:gd name="connsiteX42" fmla="*/ 836351 w 12191695"/>
              <a:gd name="connsiteY42" fmla="*/ 4187605 h 5020241"/>
              <a:gd name="connsiteX43" fmla="*/ 619339 w 12191695"/>
              <a:gd name="connsiteY43" fmla="*/ 4155727 h 5020241"/>
              <a:gd name="connsiteX44" fmla="*/ 436464 w 12191695"/>
              <a:gd name="connsiteY44" fmla="*/ 4129104 h 5020241"/>
              <a:gd name="connsiteX45" fmla="*/ 282848 w 12191695"/>
              <a:gd name="connsiteY45" fmla="*/ 4103881 h 5020241"/>
              <a:gd name="connsiteX46" fmla="*/ 71932 w 12191695"/>
              <a:gd name="connsiteY46" fmla="*/ 4067800 h 5020241"/>
              <a:gd name="connsiteX47" fmla="*/ 1 w 12191695"/>
              <a:gd name="connsiteY47" fmla="*/ 4055539 h 5020241"/>
              <a:gd name="connsiteX48" fmla="*/ 1 w 12191695"/>
              <a:gd name="connsiteY48" fmla="*/ 5020241 h 5020241"/>
              <a:gd name="connsiteX49" fmla="*/ 0 w 12191695"/>
              <a:gd name="connsiteY49" fmla="*/ 5020241 h 502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34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: Shape 21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DDDC0-80FC-1A43-9557-B8E7CF412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10" y="5046449"/>
            <a:ext cx="10407602" cy="8680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solidFill>
                  <a:srgbClr val="EBEBEB"/>
                </a:solidFill>
              </a:rPr>
              <a:t>Calculating Total Sales Per Product</a:t>
            </a:r>
          </a:p>
        </p:txBody>
      </p:sp>
    </p:spTree>
    <p:extLst>
      <p:ext uri="{BB962C8B-B14F-4D97-AF65-F5344CB8AC3E}">
        <p14:creationId xmlns:p14="http://schemas.microsoft.com/office/powerpoint/2010/main" val="3787160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3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2" name="Picture 3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3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4" name="Picture 3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5" name="Picture 3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6" name="Rectangle 4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0A13E-DA20-C449-B360-B6CE54124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542503"/>
            <a:ext cx="9184606" cy="11798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Total Sales Per Product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EC2AB-465F-E64A-91BD-79FF619E18A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18" r="-1" b="9337"/>
          <a:stretch/>
        </p:blipFill>
        <p:spPr>
          <a:xfrm>
            <a:off x="635458" y="640080"/>
            <a:ext cx="918606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7193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7D937-19AE-3546-8601-13001B7F53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458" y="1255315"/>
            <a:ext cx="9150807" cy="2676609"/>
          </a:xfrm>
          <a:prstGeom prst="rect">
            <a:avLst/>
          </a:prstGeom>
          <a:effectLst/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A0C70-3702-A84F-948E-8A1E5955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Cleanup and Beautification</a:t>
            </a:r>
          </a:p>
        </p:txBody>
      </p:sp>
    </p:spTree>
    <p:extLst>
      <p:ext uri="{BB962C8B-B14F-4D97-AF65-F5344CB8AC3E}">
        <p14:creationId xmlns:p14="http://schemas.microsoft.com/office/powerpoint/2010/main" val="1882093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FE76D-C525-C347-8B1D-5F8763594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6037" y="1962693"/>
            <a:ext cx="3744902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Price Vs Quantity – What does it say?</a:t>
            </a:r>
          </a:p>
        </p:txBody>
      </p:sp>
      <p:sp>
        <p:nvSpPr>
          <p:cNvPr id="28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3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5606AB-41A2-DE4A-BD6D-F1A3003BB1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061" y="675861"/>
            <a:ext cx="6752476" cy="561892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27083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3" name="Picture 2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4" name="Oval 3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5" name="Picture 3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6" name="Picture 3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7" name="Rectangle 3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3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D0FF0-B0FF-464C-925D-04AF7C30C7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8512" y="643467"/>
            <a:ext cx="6534976" cy="557106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9115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B1D39-4EDA-446F-B60E-93FA6269A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97249" cy="1233842"/>
          </a:xfrm>
        </p:spPr>
        <p:txBody>
          <a:bodyPr/>
          <a:lstStyle/>
          <a:p>
            <a:r>
              <a:rPr lang="en-US" dirty="0"/>
              <a:t>Which is most popular product and least priced product based on sales?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ECA105-EE72-47BF-A9D9-35439AD33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512" y="4257040"/>
            <a:ext cx="6496050" cy="2148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064A6D-615D-49A3-A9B3-C99FD079C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40" y="2076450"/>
            <a:ext cx="6172200" cy="191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05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719F-A8A4-5043-B183-03AB47B2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2560320"/>
            <a:ext cx="8825657" cy="868680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Customers vs Cities</a:t>
            </a:r>
            <a:b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b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endParaRPr lang="en-US" b="1" u="sng" dirty="0">
              <a:solidFill>
                <a:schemeClr val="bg2">
                  <a:lumMod val="40000"/>
                  <a:lumOff val="60000"/>
                </a:schemeClr>
              </a:solidFill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CBCD8D-5442-9543-9AEB-F65C0E084C1A}"/>
              </a:ext>
            </a:extLst>
          </p:cNvPr>
          <p:cNvSpPr txBox="1"/>
          <p:nvPr/>
        </p:nvSpPr>
        <p:spPr>
          <a:xfrm>
            <a:off x="2682240" y="2560320"/>
            <a:ext cx="6412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Top 5 cities with the most and least customers.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Normal distribution of customers over all cities.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 test to compare customers in California to customers in all cities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499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B3F4-3F79-AC48-85A6-52496B98B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9634"/>
          </a:xfrm>
        </p:spPr>
        <p:txBody>
          <a:bodyPr/>
          <a:lstStyle/>
          <a:p>
            <a:pPr algn="ctr"/>
            <a:r>
              <a:rPr lang="en-US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How Big is the Grocery Industry?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86493F-B113-A04D-8F9D-8F3D14876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292352"/>
            <a:ext cx="12192000" cy="5565648"/>
          </a:xfrm>
        </p:spPr>
      </p:pic>
    </p:spTree>
    <p:extLst>
      <p:ext uri="{BB962C8B-B14F-4D97-AF65-F5344CB8AC3E}">
        <p14:creationId xmlns:p14="http://schemas.microsoft.com/office/powerpoint/2010/main" val="623752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815D-C2F3-A645-B0E0-92CFBFA21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969" y="209228"/>
            <a:ext cx="11546238" cy="16957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D527A-E742-4044-B617-EFAA4F762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969" y="2114229"/>
            <a:ext cx="5220682" cy="627679"/>
          </a:xfrm>
        </p:spPr>
        <p:txBody>
          <a:bodyPr/>
          <a:lstStyle/>
          <a:p>
            <a:pPr algn="ctr"/>
            <a:r>
              <a:rPr lang="en-US" sz="28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5 Cities with least customers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1A144D-805F-CA42-880D-CB39E5923F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5999" y="1905000"/>
            <a:ext cx="5930686" cy="836908"/>
          </a:xfrm>
        </p:spPr>
        <p:txBody>
          <a:bodyPr/>
          <a:lstStyle/>
          <a:p>
            <a:pPr algn="ctr"/>
            <a:r>
              <a:rPr lang="en-US" sz="28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5 Cities with most customers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59F6ED-3B32-C449-873C-06F3CA658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1999" cy="2061275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70CA18A-4EA9-41D2-B682-0816C06EF5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44827" y="2898181"/>
            <a:ext cx="5220682" cy="3750589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B497717-2493-4DB1-8CE9-2B2E4B9FEC9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372520" y="2898181"/>
            <a:ext cx="5452687" cy="375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68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8B0E-A526-BC49-A423-26A898650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85" y="452718"/>
            <a:ext cx="11778712" cy="1400530"/>
          </a:xfrm>
        </p:spPr>
        <p:txBody>
          <a:bodyPr/>
          <a:lstStyle/>
          <a:p>
            <a:pPr algn="ctr"/>
            <a:r>
              <a:rPr lang="en-US" sz="36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Number of customers per city distribution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725059-5A5F-417B-B161-FBEB7C6B1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FAEA6-7EAC-430B-9629-328BECD00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452562"/>
            <a:ext cx="11811000" cy="510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47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E58398A-47DC-F64E-8B50-078142BBB08B}"/>
              </a:ext>
            </a:extLst>
          </p:cNvPr>
          <p:cNvSpPr txBox="1"/>
          <p:nvPr/>
        </p:nvSpPr>
        <p:spPr>
          <a:xfrm>
            <a:off x="6261315" y="0"/>
            <a:ext cx="5930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Normal Distribution of Customers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5084A7-B959-9543-B57B-C204C1F71124}"/>
              </a:ext>
            </a:extLst>
          </p:cNvPr>
          <p:cNvSpPr txBox="1"/>
          <p:nvPr/>
        </p:nvSpPr>
        <p:spPr>
          <a:xfrm>
            <a:off x="6261314" y="3320360"/>
            <a:ext cx="5930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Density Function of Customers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03D6E2-049A-AE4E-ABFC-95586D248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15" y="794288"/>
            <a:ext cx="5930685" cy="5269423"/>
          </a:xfrm>
          <a:prstGeom prst="rect">
            <a:avLst/>
          </a:prstGeom>
        </p:spPr>
      </p:pic>
      <p:pic>
        <p:nvPicPr>
          <p:cNvPr id="18" name="Content Placeholder 1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02A2593-A996-466D-A11E-04B973E880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61100" y="600580"/>
            <a:ext cx="5765800" cy="2719780"/>
          </a:xfrm>
        </p:spPr>
      </p:pic>
      <p:pic>
        <p:nvPicPr>
          <p:cNvPr id="22" name="Content Placeholder 21" descr="A close up of a device&#10;&#10;Description automatically generated">
            <a:extLst>
              <a:ext uri="{FF2B5EF4-FFF2-40B4-BE49-F238E27FC236}">
                <a16:creationId xmlns:a16="http://schemas.microsoft.com/office/drawing/2014/main" id="{314869FE-2AC5-495E-88FA-D7A820F71D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261100" y="3843580"/>
            <a:ext cx="5765800" cy="2719780"/>
          </a:xfrm>
        </p:spPr>
      </p:pic>
    </p:spTree>
    <p:extLst>
      <p:ext uri="{BB962C8B-B14F-4D97-AF65-F5344CB8AC3E}">
        <p14:creationId xmlns:p14="http://schemas.microsoft.com/office/powerpoint/2010/main" val="219964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21998-F5B8-453D-817F-C60785F5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692448" cy="1400530"/>
          </a:xfrm>
        </p:spPr>
        <p:txBody>
          <a:bodyPr/>
          <a:lstStyle/>
          <a:p>
            <a:r>
              <a:rPr lang="en-US" sz="44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T- test to compare customers in California to customers in all cities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3E24ED-986A-4B7B-8E46-30FA1638B0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6110" y="2857658"/>
            <a:ext cx="10692449" cy="167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3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00484-CCEB-554B-9779-5A302AD21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37" y="897125"/>
            <a:ext cx="9868721" cy="168565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cs typeface="Apple Chancery" panose="03020702040506060504" pitchFamily="66" charset="-79"/>
              </a:rPr>
              <a:t>Revenue per Transaction &amp; </a:t>
            </a:r>
            <a:b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cs typeface="Apple Chancery" panose="03020702040506060504" pitchFamily="66" charset="-79"/>
              </a:rPr>
            </a:b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  <a:cs typeface="Apple Chancery" panose="03020702040506060504" pitchFamily="66" charset="-79"/>
              </a:rPr>
              <a:t>Employee Productivity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A07EE-0B50-3B43-A46D-C971F8731494}"/>
              </a:ext>
            </a:extLst>
          </p:cNvPr>
          <p:cNvSpPr txBox="1"/>
          <p:nvPr/>
        </p:nvSpPr>
        <p:spPr>
          <a:xfrm>
            <a:off x="447637" y="2905743"/>
            <a:ext cx="99957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Show the correlation between price and transaction volume per product sold.</a:t>
            </a:r>
          </a:p>
          <a:p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/>
              <a:t> Two tables listing the Top and Bottom Products ranked by Revenue/Transaction.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A bubble plot showing the distribution between price and transaction volume</a:t>
            </a:r>
          </a:p>
          <a:p>
            <a:pPr lvl="1"/>
            <a:r>
              <a:rPr lang="en-US" dirty="0"/>
              <a:t>   and it’s correlation to revenue per transaction.</a:t>
            </a:r>
          </a:p>
          <a:p>
            <a:pPr lvl="1"/>
            <a:endParaRPr lang="en-US" dirty="0"/>
          </a:p>
          <a:p>
            <a:r>
              <a:rPr lang="en-US" sz="2400" dirty="0"/>
              <a:t>Show productivity per employee by transaction. </a:t>
            </a:r>
          </a:p>
          <a:p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/>
              <a:t> A bar chart showing the total transactions per employee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A bar chart showing the average transaction size per employee.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289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F0E0-59F3-8846-9DBE-EF981E62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16" y="1200290"/>
            <a:ext cx="3401064" cy="1447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u="none" dirty="0"/>
              <a:t>Datasets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9BD9152-1104-6846-9C21-BB8C44BD4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B17E92-6D81-5449-BCDC-F527637CBE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1817" y="3129280"/>
            <a:ext cx="3401063" cy="2895599"/>
          </a:xfrm>
        </p:spPr>
        <p:txBody>
          <a:bodyPr>
            <a:normAutofit/>
          </a:bodyPr>
          <a:lstStyle/>
          <a:p>
            <a:r>
              <a:rPr lang="en-US" sz="2000" dirty="0"/>
              <a:t>Sales Table</a:t>
            </a:r>
          </a:p>
          <a:p>
            <a:endParaRPr lang="en-US" sz="2000" dirty="0"/>
          </a:p>
          <a:p>
            <a:r>
              <a:rPr lang="en-US" sz="2000" dirty="0"/>
              <a:t>Product Table</a:t>
            </a:r>
          </a:p>
          <a:p>
            <a:endParaRPr lang="en-US" sz="2000" dirty="0"/>
          </a:p>
          <a:p>
            <a:r>
              <a:rPr lang="en-US" sz="2000" dirty="0"/>
              <a:t>Employee Table</a:t>
            </a:r>
          </a:p>
        </p:txBody>
      </p:sp>
      <p:pic>
        <p:nvPicPr>
          <p:cNvPr id="6" name="Picture 5" descr="table joins">
            <a:extLst>
              <a:ext uri="{FF2B5EF4-FFF2-40B4-BE49-F238E27FC236}">
                <a16:creationId xmlns:a16="http://schemas.microsoft.com/office/drawing/2014/main" id="{87B0A41F-4C8A-7745-B991-BBF77866C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716" y="0"/>
            <a:ext cx="7563284" cy="240058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2E430E-D3E3-384A-A0D2-8E6DD251E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716" y="2400580"/>
            <a:ext cx="7563284" cy="145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1786A0-FF77-8640-BAE1-5B47A75348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8717" y="3866574"/>
            <a:ext cx="7563283" cy="29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89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DDDC0-80FC-1A43-9557-B8E7CF412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10" y="5046449"/>
            <a:ext cx="10407602" cy="8680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solidFill>
                  <a:srgbClr val="EBEBEB"/>
                </a:solidFill>
              </a:rPr>
              <a:t>Calculating Revenue per Transaction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5100083-E10F-5C4B-AA37-B4191B3FD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2708"/>
            <a:ext cx="10074442" cy="52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80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3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2" name="Picture 3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3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4" name="Picture 3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5" name="Picture 3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6" name="Rectangle 4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0A13E-DA20-C449-B360-B6CE54124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348" y="5253081"/>
            <a:ext cx="9184606" cy="117987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/>
              <a:t>Top &amp; Bottom Products</a:t>
            </a:r>
            <a:r>
              <a:rPr lang="en-US" sz="6000" baseline="0" dirty="0"/>
              <a:t> based on Rev/Transaction</a:t>
            </a:r>
            <a:endParaRPr lang="en-US" sz="60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F2D452-0665-0A4E-8806-A482A28C3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69504"/>
            <a:ext cx="10042018" cy="692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01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644AA-1EF2-4146-A151-96024E7FD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267200" cy="1901375"/>
          </a:xfrm>
        </p:spPr>
        <p:txBody>
          <a:bodyPr/>
          <a:lstStyle/>
          <a:p>
            <a:r>
              <a:rPr lang="en-US" dirty="0"/>
              <a:t>Steak &amp; Zucchini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4EF99-3C35-0340-A7FB-FE1C8B95C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05965"/>
            <a:ext cx="4267199" cy="4552034"/>
          </a:xfrm>
        </p:spPr>
        <p:txBody>
          <a:bodyPr/>
          <a:lstStyle/>
          <a:p>
            <a:r>
              <a:rPr lang="en-US" dirty="0"/>
              <a:t>I can buy steak for 2.5 cents 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Zucchini costs me almost $10 !</a:t>
            </a:r>
          </a:p>
          <a:p>
            <a:endParaRPr lang="en-US" dirty="0"/>
          </a:p>
          <a:p>
            <a:r>
              <a:rPr lang="en-US" dirty="0"/>
              <a:t>Let’s go </a:t>
            </a:r>
            <a:r>
              <a:rPr lang="en-US" dirty="0" err="1"/>
              <a:t>shoppin</a:t>
            </a:r>
            <a:r>
              <a:rPr lang="en-US" dirty="0"/>
              <a:t>’ 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Something smells fishy here though…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4B7A34-EA22-7C44-B407-C296C0D12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"/>
            <a:ext cx="7924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54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E7AC79-F4CB-E74A-A7D1-6C3B97849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955" y="1074821"/>
            <a:ext cx="8413045" cy="578317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FC5C623-50D3-4743-9383-91CEF2990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27" y="260684"/>
            <a:ext cx="3561484" cy="1439779"/>
          </a:xfrm>
        </p:spPr>
        <p:txBody>
          <a:bodyPr/>
          <a:lstStyle/>
          <a:p>
            <a:r>
              <a:rPr lang="en-US" sz="2800" dirty="0"/>
              <a:t>Price &amp; Transactions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FA7713-60DD-8D4F-92C6-B4EC28C5D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2428" y="2117559"/>
            <a:ext cx="3417046" cy="3978442"/>
          </a:xfrm>
        </p:spPr>
        <p:txBody>
          <a:bodyPr>
            <a:normAutofit/>
          </a:bodyPr>
          <a:lstStyle/>
          <a:p>
            <a:r>
              <a:rPr lang="en-US" sz="2000" dirty="0"/>
              <a:t>People are buying the same quantities of products regardless of price?</a:t>
            </a:r>
          </a:p>
          <a:p>
            <a:endParaRPr lang="en-US" sz="2000" dirty="0"/>
          </a:p>
          <a:p>
            <a:r>
              <a:rPr lang="en-US" sz="2000" dirty="0"/>
              <a:t>The large majority of the revenue is coming from a subset of products.</a:t>
            </a:r>
          </a:p>
          <a:p>
            <a:endParaRPr lang="en-US" sz="2000" dirty="0"/>
          </a:p>
          <a:p>
            <a:r>
              <a:rPr lang="en-US" sz="2000" dirty="0"/>
              <a:t>Steak costs 2.5 cents!!! Something is up!</a:t>
            </a:r>
          </a:p>
        </p:txBody>
      </p:sp>
    </p:spTree>
    <p:extLst>
      <p:ext uri="{BB962C8B-B14F-4D97-AF65-F5344CB8AC3E}">
        <p14:creationId xmlns:p14="http://schemas.microsoft.com/office/powerpoint/2010/main" val="3678182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3AAFD-0D3D-3D40-ACA2-68C6F5D8C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Study: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0FB5F-3C07-B547-8205-5BC7A3D0D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we find the grocery market an interesting study. We hope to derive the insights that will help to FORECAST THE SALES MARKET AND In order to do THAT we analyzed a series of dataset from Kaggle which describes grocery market sales.</a:t>
            </a:r>
          </a:p>
        </p:txBody>
      </p:sp>
    </p:spTree>
    <p:extLst>
      <p:ext uri="{BB962C8B-B14F-4D97-AF65-F5344CB8AC3E}">
        <p14:creationId xmlns:p14="http://schemas.microsoft.com/office/powerpoint/2010/main" val="3592547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9122D-827A-2045-A44B-D6388953C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What’s going on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3D34A-C928-DD4A-9238-FC4B1547A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524000"/>
            <a:ext cx="8946541" cy="45247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Why don’t we stop selling steak,</a:t>
            </a:r>
            <a:r>
              <a:rPr lang="en-US" sz="2400" baseline="0" dirty="0"/>
              <a:t> and start selling more zucchini?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If we DID…</a:t>
            </a:r>
          </a:p>
          <a:p>
            <a:r>
              <a:rPr lang="en-US" sz="2400" dirty="0"/>
              <a:t>Would total store profits drop?  Maybe because steak is a lost leader driving in all of the zucchini traffic...? </a:t>
            </a:r>
          </a:p>
          <a:p>
            <a:r>
              <a:rPr lang="en-US" sz="2400" dirty="0"/>
              <a:t>Does it cost more to sell zucchini and are the Cogs margins on zucchini weaker than steak? </a:t>
            </a:r>
          </a:p>
          <a:p>
            <a:r>
              <a:rPr lang="en-US" sz="2400" dirty="0"/>
              <a:t>Or… would profits increase due to improved labor efficiencies?  Let’s look at our Employees.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65085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DDDC0-80FC-1A43-9557-B8E7CF412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10" y="5046449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aseline="0" dirty="0">
                <a:solidFill>
                  <a:srgbClr val="EBEBEB"/>
                </a:solidFill>
              </a:rPr>
              <a:t>Transactions per Employee</a:t>
            </a:r>
            <a:r>
              <a:rPr lang="en-US" sz="4800" dirty="0">
                <a:solidFill>
                  <a:srgbClr val="EBEBEB"/>
                </a:solidFill>
              </a:rPr>
              <a:t> Calcs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EE8D5-23CA-B940-BB38-648A78913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28337"/>
            <a:ext cx="9881938" cy="520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76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27B30-B0FB-4041-9AE5-02203C0C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2137"/>
            <a:ext cx="3554061" cy="1696452"/>
          </a:xfrm>
        </p:spPr>
        <p:txBody>
          <a:bodyPr/>
          <a:lstStyle/>
          <a:p>
            <a:r>
              <a:rPr lang="en-US" sz="2800" dirty="0"/>
              <a:t>Average Transaction Size per Employee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E96154-4748-524A-96E1-49E26FCB2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B2C929-8F33-7A45-BD57-4A458F0F9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711117"/>
            <a:ext cx="3554062" cy="4146884"/>
          </a:xfrm>
        </p:spPr>
        <p:txBody>
          <a:bodyPr/>
          <a:lstStyle/>
          <a:p>
            <a:r>
              <a:rPr lang="en-US" sz="2000" dirty="0"/>
              <a:t>The average transaction size is about the same for each Employee.</a:t>
            </a:r>
          </a:p>
          <a:p>
            <a:endParaRPr lang="en-US" sz="2000" dirty="0"/>
          </a:p>
          <a:p>
            <a:r>
              <a:rPr lang="en-US" sz="2000" dirty="0"/>
              <a:t>That means each employee sells the same number of products per transaction. </a:t>
            </a:r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B3CE49-7B9D-E146-B119-4B35D4FD1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062" y="0"/>
            <a:ext cx="8637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09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27B30-B0FB-4041-9AE5-02203C0C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95" y="52137"/>
            <a:ext cx="3401064" cy="1447800"/>
          </a:xfrm>
        </p:spPr>
        <p:txBody>
          <a:bodyPr/>
          <a:lstStyle/>
          <a:p>
            <a:r>
              <a:rPr lang="en-US" sz="2800" dirty="0"/>
              <a:t>Total Transactions per Employee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CA68F-9AF7-A849-BAD1-B65833689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0F1835-D18D-C245-8B3F-951F78659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6595" y="1981200"/>
            <a:ext cx="3655323" cy="3264568"/>
          </a:xfrm>
        </p:spPr>
        <p:txBody>
          <a:bodyPr/>
          <a:lstStyle/>
          <a:p>
            <a:r>
              <a:rPr lang="en-US" sz="2000" dirty="0"/>
              <a:t>Each employee has been processing almost the exact same number of transactions.</a:t>
            </a:r>
          </a:p>
          <a:p>
            <a:endParaRPr lang="en-US" sz="2000" dirty="0"/>
          </a:p>
          <a:p>
            <a:r>
              <a:rPr lang="en-US" sz="2000" dirty="0"/>
              <a:t>That means each employee generates the same number of sales per average hour worked.</a:t>
            </a:r>
          </a:p>
          <a:p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B3CE49-7B9D-E146-B119-4B35D4FD1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368" y="0"/>
            <a:ext cx="7860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62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9122D-827A-2045-A44B-D6388953C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39198"/>
          </a:xfrm>
        </p:spPr>
        <p:txBody>
          <a:bodyPr/>
          <a:lstStyle/>
          <a:p>
            <a:r>
              <a:rPr lang="en-US" sz="4400" dirty="0"/>
              <a:t>Cost of Labor is fixed?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3D34A-C928-DD4A-9238-FC4B1547A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79" y="1491916"/>
            <a:ext cx="9601655" cy="4556813"/>
          </a:xfrm>
        </p:spPr>
        <p:txBody>
          <a:bodyPr>
            <a:noAutofit/>
          </a:bodyPr>
          <a:lstStyle/>
          <a:p>
            <a:r>
              <a:rPr lang="en-US" sz="2400" baseline="0" dirty="0"/>
              <a:t>The employee and</a:t>
            </a:r>
            <a:r>
              <a:rPr lang="en-US" sz="2400" dirty="0"/>
              <a:t> </a:t>
            </a:r>
            <a:r>
              <a:rPr lang="en-US" sz="2400" baseline="0" dirty="0"/>
              <a:t>sales analysis shows that</a:t>
            </a:r>
            <a:r>
              <a:rPr lang="en-US" sz="2400" dirty="0"/>
              <a:t> the average labor cost associated with the acquisition of one sales transaction across an average of all products is relatively fixed. </a:t>
            </a:r>
            <a:endParaRPr lang="en-US" sz="2200" dirty="0"/>
          </a:p>
          <a:p>
            <a:r>
              <a:rPr lang="en-US" sz="2200" dirty="0"/>
              <a:t>Assuming that the COGs margin for each product sold is the same for each product, and there are no lost leaders why not sell just the top few products? </a:t>
            </a:r>
          </a:p>
          <a:p>
            <a:r>
              <a:rPr lang="en-US" sz="2200" dirty="0"/>
              <a:t>Maybe because it takes more time to process a Zucchini transaction vs. a Steak transaction because Zucchini’s take less time to process than steaks?  That analysis is for another time…</a:t>
            </a:r>
          </a:p>
          <a:p>
            <a:r>
              <a:rPr lang="en-US" sz="2200" dirty="0"/>
              <a:t>Or… would Profits increase because were are allocating our fixed labor costs towards selling products that generate substantially more revenue per transaction?</a:t>
            </a:r>
          </a:p>
        </p:txBody>
      </p:sp>
    </p:spTree>
    <p:extLst>
      <p:ext uri="{BB962C8B-B14F-4D97-AF65-F5344CB8AC3E}">
        <p14:creationId xmlns:p14="http://schemas.microsoft.com/office/powerpoint/2010/main" val="1513020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B4B0-91AF-2541-A2D6-BD1B6000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Get rid of Steak?!!!</a:t>
            </a:r>
            <a:br>
              <a:rPr lang="en-US" dirty="0"/>
            </a:br>
            <a:r>
              <a:rPr lang="en-US" sz="2800" dirty="0"/>
              <a:t>Something is fishy here.  Let’s look at the Data.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8B6B6-641A-DC42-9174-47C9E23A1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947" y="1573619"/>
            <a:ext cx="2946866" cy="983843"/>
          </a:xfrm>
        </p:spPr>
        <p:txBody>
          <a:bodyPr/>
          <a:lstStyle/>
          <a:p>
            <a:r>
              <a:rPr lang="en-US" dirty="0"/>
              <a:t>Categories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B34749-9CB1-C047-ACA9-470B7FA5C66C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lvl="0">
              <a:buClr>
                <a:srgbClr val="1E5155">
                  <a:lumMod val="40000"/>
                  <a:lumOff val="60000"/>
                </a:srgbClr>
              </a:buClr>
            </a:pPr>
            <a:r>
              <a:rPr lang="en-US" sz="2000" dirty="0">
                <a:solidFill>
                  <a:prstClr val="white"/>
                </a:solidFill>
              </a:rPr>
              <a:t>Shell Fish Category?</a:t>
            </a:r>
          </a:p>
          <a:p>
            <a:pPr marL="342900" lvl="0" indent="-342900">
              <a:buClr>
                <a:srgbClr val="1E5155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‘wasabi’</a:t>
            </a:r>
          </a:p>
          <a:p>
            <a:pPr marL="342900" lvl="0" indent="-342900">
              <a:buClr>
                <a:srgbClr val="1E5155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‘</a:t>
            </a:r>
            <a:r>
              <a:rPr lang="en-US" sz="2000" dirty="0" err="1">
                <a:solidFill>
                  <a:prstClr val="white"/>
                </a:solidFill>
              </a:rPr>
              <a:t>Kellogs</a:t>
            </a:r>
            <a:r>
              <a:rPr lang="en-US" sz="2000" dirty="0">
                <a:solidFill>
                  <a:prstClr val="white"/>
                </a:solidFill>
              </a:rPr>
              <a:t>’</a:t>
            </a:r>
          </a:p>
          <a:p>
            <a:pPr marL="342900" lvl="0" indent="-342900">
              <a:buClr>
                <a:srgbClr val="1E5155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‘Jerusalem artichokes’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81D703-5959-C046-A964-9E26BEB14D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Sales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51AFD9-119D-2746-A16F-732D1C5B1C4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738282"/>
          </a:xfrm>
        </p:spPr>
        <p:txBody>
          <a:bodyPr>
            <a:normAutofit/>
          </a:bodyPr>
          <a:lstStyle/>
          <a:p>
            <a:r>
              <a:rPr lang="en-US" sz="1900" dirty="0"/>
              <a:t>Products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Each product had almost the same number of transactions. Fake.</a:t>
            </a:r>
          </a:p>
          <a:p>
            <a:r>
              <a:rPr lang="en-US" sz="1900" dirty="0"/>
              <a:t>Employee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Each employee had almost the same number of transactions. Fake.</a:t>
            </a:r>
          </a:p>
          <a:p>
            <a:endParaRPr lang="en-US" sz="19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48C863-1CC4-B142-9C0F-9E13E96E1F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Products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8B0181-E3C8-7949-ADB3-4B08E91E8DB6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46794" cy="3738282"/>
          </a:xfrm>
        </p:spPr>
        <p:txBody>
          <a:bodyPr>
            <a:normAutofit/>
          </a:bodyPr>
          <a:lstStyle/>
          <a:p>
            <a:pPr lvl="0">
              <a:buClr>
                <a:srgbClr val="1E5155">
                  <a:lumMod val="40000"/>
                  <a:lumOff val="60000"/>
                </a:srgbClr>
              </a:buClr>
            </a:pPr>
            <a:r>
              <a:rPr lang="en-US" sz="2000" dirty="0">
                <a:solidFill>
                  <a:prstClr val="white"/>
                </a:solidFill>
              </a:rPr>
              <a:t>Price</a:t>
            </a:r>
          </a:p>
          <a:p>
            <a:pPr marL="342900" lvl="0" indent="-342900">
              <a:buClr>
                <a:srgbClr val="1E5155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Artificially generated? </a:t>
            </a:r>
          </a:p>
          <a:p>
            <a:pPr marL="342900" lvl="0" indent="-342900">
              <a:buClr>
                <a:srgbClr val="1E5155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Each product has a different price.</a:t>
            </a:r>
          </a:p>
          <a:p>
            <a:pPr marL="342900" lvl="0" indent="-342900">
              <a:buClr>
                <a:srgbClr val="1E5155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Steak 2.5 cents!</a:t>
            </a:r>
          </a:p>
          <a:p>
            <a:pPr marL="342900" lvl="0" indent="-342900">
              <a:buClr>
                <a:srgbClr val="1E5155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Zucchini $10 bucks!</a:t>
            </a:r>
          </a:p>
          <a:p>
            <a:pPr marL="342900" lvl="0" indent="-342900">
              <a:buClr>
                <a:srgbClr val="1E5155">
                  <a:lumMod val="40000"/>
                  <a:lumOff val="60000"/>
                </a:srgb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FAKE!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770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60EDADB-8044-B140-8407-8F6A8F5F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Conclusion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</p:txBody>
      </p:sp>
      <p:pic>
        <p:nvPicPr>
          <p:cNvPr id="21" name="Content Placeholder 20" descr="A close up of food on a grill&#10;&#10;Description automatically generated">
            <a:extLst>
              <a:ext uri="{FF2B5EF4-FFF2-40B4-BE49-F238E27FC236}">
                <a16:creationId xmlns:a16="http://schemas.microsoft.com/office/drawing/2014/main" id="{2B8E030A-D14D-C74D-BB94-AC8050DC9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05400" y="25078"/>
            <a:ext cx="4560231" cy="6832921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CD53236-0DCC-AB4E-B4E9-79F203909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3129279"/>
            <a:ext cx="3401063" cy="2895599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It looks like false advertising...</a:t>
            </a:r>
          </a:p>
          <a:p>
            <a:endParaRPr lang="en-US" sz="2000" dirty="0"/>
          </a:p>
          <a:p>
            <a:r>
              <a:rPr lang="en-US" sz="2000" dirty="0"/>
              <a:t>Measure twice, cut once.</a:t>
            </a:r>
          </a:p>
          <a:p>
            <a:endParaRPr lang="en-US" sz="2000" dirty="0"/>
          </a:p>
          <a:p>
            <a:r>
              <a:rPr lang="en-US" sz="2000" dirty="0"/>
              <a:t>Use common sense and spend more time reviewing data before digging in too deep with analysis.</a:t>
            </a:r>
          </a:p>
        </p:txBody>
      </p:sp>
    </p:spTree>
    <p:extLst>
      <p:ext uri="{BB962C8B-B14F-4D97-AF65-F5344CB8AC3E}">
        <p14:creationId xmlns:p14="http://schemas.microsoft.com/office/powerpoint/2010/main" val="1659431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A4F9C-99D8-E549-923C-017CE9AB2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37744"/>
            <a:ext cx="9404723" cy="996696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E64BC-558A-EE45-A1DD-778065011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600200"/>
            <a:ext cx="9534144" cy="5020056"/>
          </a:xfrm>
        </p:spPr>
        <p:txBody>
          <a:bodyPr/>
          <a:lstStyle/>
          <a:p>
            <a:r>
              <a:rPr lang="en-US" dirty="0"/>
              <a:t>Which are the Allergic and Non-Allergic Products in different categories?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identify total sales revenue per product in grocery sales market.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the normal distribution  of customers over all cities?</a:t>
            </a:r>
          </a:p>
          <a:p>
            <a:endParaRPr lang="en-US" dirty="0"/>
          </a:p>
          <a:p>
            <a:r>
              <a:rPr lang="en-US" dirty="0"/>
              <a:t>Analyze product pricing as it relates to sales transaction volume.</a:t>
            </a:r>
          </a:p>
          <a:p>
            <a:endParaRPr lang="en-US" dirty="0"/>
          </a:p>
          <a:p>
            <a:r>
              <a:rPr lang="en-US" dirty="0"/>
              <a:t>Analyze sales transaction productivity per employee.</a:t>
            </a:r>
          </a:p>
          <a:p>
            <a:endParaRPr lang="en-US" dirty="0"/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93969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7DE-97D0-4844-BDC8-A3A13EF6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Data Sources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35CD22-77FB-C648-9CFC-6D653FEEB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05928" y="2953061"/>
            <a:ext cx="5986072" cy="3717561"/>
          </a:xfrm>
        </p:spPr>
      </p:pic>
    </p:spTree>
    <p:extLst>
      <p:ext uri="{BB962C8B-B14F-4D97-AF65-F5344CB8AC3E}">
        <p14:creationId xmlns:p14="http://schemas.microsoft.com/office/powerpoint/2010/main" val="2115087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2B4D-173F-0F45-80AA-BDB6FEDE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1828800"/>
            <a:ext cx="8825657" cy="1844297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Allergic and Non-Allergic Products</a:t>
            </a:r>
          </a:p>
        </p:txBody>
      </p:sp>
    </p:spTree>
    <p:extLst>
      <p:ext uri="{BB962C8B-B14F-4D97-AF65-F5344CB8AC3E}">
        <p14:creationId xmlns:p14="http://schemas.microsoft.com/office/powerpoint/2010/main" val="2256715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830ED-7A5E-7148-9168-BE0CB838E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747608" cy="16002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What Products Make Up This Industry ?</a:t>
            </a:r>
            <a:br>
              <a:rPr lang="en-US" sz="3600" b="1" dirty="0">
                <a:latin typeface="Bradley Hand" pitchFamily="2" charset="77"/>
              </a:rPr>
            </a:br>
            <a:endParaRPr lang="en-US" sz="3600" b="1" dirty="0">
              <a:latin typeface="Bradley Hand" pitchFamily="2" charset="77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96DC61-A0F3-2E47-AA11-B5FD2F64F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57403" y="1783830"/>
            <a:ext cx="8049718" cy="49617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04C9A-C9D2-FF4B-A291-8B646C65D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4121956" cy="4343401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Confections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Shell fish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Cereals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Dairy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Beverages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Seafood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Meat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Grain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Poultry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Snails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thelas" panose="02000503000000020003" pitchFamily="2" charset="77"/>
                <a:ea typeface="+mj-ea"/>
                <a:cs typeface="Angsana New" panose="02020603050405020304" pitchFamily="18" charset="-34"/>
              </a:rPr>
              <a:t>Produce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thelas" panose="02000503000000020003" pitchFamily="2" charset="77"/>
              <a:ea typeface="+mj-ea"/>
              <a:cs typeface="Angsana New" panose="02020603050405020304" pitchFamily="18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thelas" panose="02000503000000020003" pitchFamily="2" charset="77"/>
              <a:ea typeface="+mj-ea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94252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00295-EA17-AC47-BF50-A3864768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Common allergic &amp; non-allergic products among different categories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4F5CC4-04DD-754E-ACF6-F5EDC0DD4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255365" y="201478"/>
            <a:ext cx="5373303" cy="654028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50663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5BA56-A2D6-304A-B32C-2DB1A0DEB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b="0" i="0" kern="1200" dirty="0">
                <a:solidFill>
                  <a:srgbClr val="EBEBEB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Common allergic &amp; non-allergic products among different categories</a:t>
            </a:r>
          </a:p>
        </p:txBody>
      </p:sp>
      <p:sp>
        <p:nvSpPr>
          <p:cNvPr id="28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467E0ED-504C-4D4F-BFA3-04F60A597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214203" y="119921"/>
            <a:ext cx="5181090" cy="6610664"/>
          </a:xfrm>
        </p:spPr>
      </p:pic>
    </p:spTree>
    <p:extLst>
      <p:ext uri="{BB962C8B-B14F-4D97-AF65-F5344CB8AC3E}">
        <p14:creationId xmlns:p14="http://schemas.microsoft.com/office/powerpoint/2010/main" val="704895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886</Words>
  <Application>Microsoft Macintosh PowerPoint</Application>
  <PresentationFormat>Widescreen</PresentationFormat>
  <Paragraphs>172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Apple Chancery</vt:lpstr>
      <vt:lpstr>Arial</vt:lpstr>
      <vt:lpstr>Athelas</vt:lpstr>
      <vt:lpstr>Bradley Hand</vt:lpstr>
      <vt:lpstr>Calibri</vt:lpstr>
      <vt:lpstr>Century Gothic</vt:lpstr>
      <vt:lpstr>Wingdings</vt:lpstr>
      <vt:lpstr>Wingdings 3</vt:lpstr>
      <vt:lpstr>Ion</vt:lpstr>
      <vt:lpstr>Grocery Sales Market</vt:lpstr>
      <vt:lpstr>How Big is the Grocery Industry?</vt:lpstr>
      <vt:lpstr>Our Study:</vt:lpstr>
      <vt:lpstr>Presentation Outline</vt:lpstr>
      <vt:lpstr>Data Sources</vt:lpstr>
      <vt:lpstr>Allergic and Non-Allergic Products</vt:lpstr>
      <vt:lpstr>What Products Make Up This Industry ? </vt:lpstr>
      <vt:lpstr>Common allergic &amp; non-allergic products among different categories</vt:lpstr>
      <vt:lpstr>Common allergic &amp; non-allergic products among different categories</vt:lpstr>
      <vt:lpstr>PowerPoint Presentation</vt:lpstr>
      <vt:lpstr>Products and Sales</vt:lpstr>
      <vt:lpstr>Products and Sales  Combined</vt:lpstr>
      <vt:lpstr>Calculating Total Sales Per Product</vt:lpstr>
      <vt:lpstr>Total Sales Per Product</vt:lpstr>
      <vt:lpstr>Data Cleanup and Beautification</vt:lpstr>
      <vt:lpstr>Price Vs Quantity – What does it say?</vt:lpstr>
      <vt:lpstr>PowerPoint Presentation</vt:lpstr>
      <vt:lpstr>Which is most popular product and least priced product based on sales? </vt:lpstr>
      <vt:lpstr>Customers vs Cities  </vt:lpstr>
      <vt:lpstr>PowerPoint Presentation</vt:lpstr>
      <vt:lpstr>Number of customers per city distribution</vt:lpstr>
      <vt:lpstr>PowerPoint Presentation</vt:lpstr>
      <vt:lpstr>T- test to compare customers in California to customers in all cities</vt:lpstr>
      <vt:lpstr>Revenue per Transaction &amp;  Employee Productivity</vt:lpstr>
      <vt:lpstr>Datasets</vt:lpstr>
      <vt:lpstr>Calculating Revenue per Transaction</vt:lpstr>
      <vt:lpstr>Top &amp; Bottom Products based on Rev/Transaction</vt:lpstr>
      <vt:lpstr>Steak &amp; Zucchini</vt:lpstr>
      <vt:lpstr>Price &amp; Transactions</vt:lpstr>
      <vt:lpstr>What’s going on here?</vt:lpstr>
      <vt:lpstr>Transactions per Employee Calcs</vt:lpstr>
      <vt:lpstr>Average Transaction Size per Employee</vt:lpstr>
      <vt:lpstr>Total Transactions per Employee</vt:lpstr>
      <vt:lpstr>Cost of Labor is fixed?</vt:lpstr>
      <vt:lpstr>Get rid of Steak?!!! Something is fishy here.  Let’s look at the Data.</vt:lpstr>
      <vt:lpstr>Conclusion: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Grocery Sales Market</dc:title>
  <dc:creator>Chattopadhyaya, Gargi</dc:creator>
  <cp:lastModifiedBy>Chattopadhyaya, Gargi</cp:lastModifiedBy>
  <cp:revision>29</cp:revision>
  <dcterms:created xsi:type="dcterms:W3CDTF">2019-06-04T23:25:28Z</dcterms:created>
  <dcterms:modified xsi:type="dcterms:W3CDTF">2019-06-06T02:17:14Z</dcterms:modified>
</cp:coreProperties>
</file>